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7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F7F13-6A52-4F73-B696-A9E2440F808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E06EA27-110B-43F5-BCF5-9B1D46BD282C}">
      <dgm:prSet custT="1"/>
      <dgm:spPr>
        <a:solidFill>
          <a:srgbClr val="59B948"/>
        </a:solidFill>
      </dgm:spPr>
      <dgm:t>
        <a:bodyPr/>
        <a:lstStyle/>
        <a:p>
          <a:pPr algn="ctr" rtl="0">
            <a:lnSpc>
              <a:spcPct val="15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 </a:t>
          </a:r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TRINETRA - GPS Vehicle Tracking “ </a:t>
          </a: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evice installed in your vehicle, Educational Institutions can handle </a:t>
          </a:r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 fleet management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comprehensively and also respond in a better manner to unplanned emergencies</a:t>
          </a:r>
          <a:endParaRPr lang="en-IN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5EDA1-44A8-458C-B060-C6644CE70D9E}" type="sibTrans" cxnId="{5EF7BC32-BE49-49C5-95DA-5C67072582AE}">
      <dgm:prSet/>
      <dgm:spPr/>
      <dgm:t>
        <a:bodyPr/>
        <a:lstStyle/>
        <a:p>
          <a:endParaRPr lang="en-IN"/>
        </a:p>
      </dgm:t>
    </dgm:pt>
    <dgm:pt modelId="{7422D015-FDDF-4DEF-BB07-159F95A1CD25}" type="parTrans" cxnId="{5EF7BC32-BE49-49C5-95DA-5C67072582AE}">
      <dgm:prSet/>
      <dgm:spPr/>
      <dgm:t>
        <a:bodyPr/>
        <a:lstStyle/>
        <a:p>
          <a:endParaRPr lang="en-IN"/>
        </a:p>
      </dgm:t>
    </dgm:pt>
    <dgm:pt modelId="{4E99ED8F-ECE8-4EB3-9825-82A67CC9F639}" type="pres">
      <dgm:prSet presAssocID="{4F4F7F13-6A52-4F73-B696-A9E2440F8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240238-0368-44CF-8FCB-513994BEEFA3}" type="pres">
      <dgm:prSet presAssocID="{7E06EA27-110B-43F5-BCF5-9B1D46BD282C}" presName="parentText" presStyleLbl="node1" presStyleIdx="0" presStyleCnt="1" custLinFactNeighborX="199" custLinFactNeighborY="478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DD070-93DA-4156-AE73-F74DC088703A}" type="presOf" srcId="{7E06EA27-110B-43F5-BCF5-9B1D46BD282C}" destId="{7D240238-0368-44CF-8FCB-513994BEEFA3}" srcOrd="0" destOrd="0" presId="urn:microsoft.com/office/officeart/2005/8/layout/vList2"/>
    <dgm:cxn modelId="{5EF7BC32-BE49-49C5-95DA-5C67072582AE}" srcId="{4F4F7F13-6A52-4F73-B696-A9E2440F8085}" destId="{7E06EA27-110B-43F5-BCF5-9B1D46BD282C}" srcOrd="0" destOrd="0" parTransId="{7422D015-FDDF-4DEF-BB07-159F95A1CD25}" sibTransId="{F875EDA1-44A8-458C-B060-C6644CE70D9E}"/>
    <dgm:cxn modelId="{33F4158A-1481-4AF7-A008-FC48E1BA3CB1}" type="presOf" srcId="{4F4F7F13-6A52-4F73-B696-A9E2440F8085}" destId="{4E99ED8F-ECE8-4EB3-9825-82A67CC9F639}" srcOrd="0" destOrd="0" presId="urn:microsoft.com/office/officeart/2005/8/layout/vList2"/>
    <dgm:cxn modelId="{76E3767E-179E-4E8F-A0FC-EDA0328CCCF3}" type="presParOf" srcId="{4E99ED8F-ECE8-4EB3-9825-82A67CC9F639}" destId="{7D240238-0368-44CF-8FCB-513994BEEF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40238-0368-44CF-8FCB-513994BEEFA3}">
      <dsp:nvSpPr>
        <dsp:cNvPr id="0" name=""/>
        <dsp:cNvSpPr/>
      </dsp:nvSpPr>
      <dsp:spPr>
        <a:xfrm>
          <a:off x="0" y="332907"/>
          <a:ext cx="8847013" cy="1482974"/>
        </a:xfrm>
        <a:prstGeom prst="roundRect">
          <a:avLst/>
        </a:prstGeom>
        <a:solidFill>
          <a:srgbClr val="59B94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With </a:t>
          </a:r>
          <a:r>
            <a:rPr lang="en-US" sz="18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“ </a:t>
          </a: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TRINETRA - GPS Vehicle Tracking “ </a:t>
          </a: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evice installed in your vehicle, Educational Institutions can handle </a:t>
          </a: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effective fleet management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comprehensively and also respond in a better manner to unplanned emergencies</a:t>
          </a:r>
          <a:endParaRPr lang="en-IN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93" y="405300"/>
        <a:ext cx="8702227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6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5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4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2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0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5B8C-4D05-4D38-BBC2-45A59EF9E7FE}" type="datetimeFigureOut">
              <a:rPr lang="en-US" smtClean="0"/>
              <a:t>22-Mar-17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BCC2-1BDD-4305-B9BA-31FE55EB1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9313" y="5763740"/>
            <a:ext cx="3214688" cy="349495"/>
          </a:xfrm>
        </p:spPr>
        <p:txBody>
          <a:bodyPr>
            <a:normAutofit fontScale="92500"/>
          </a:bodyPr>
          <a:lstStyle/>
          <a:p>
            <a:pPr algn="l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Division of                        Group of Companies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99" y="2062071"/>
            <a:ext cx="6901003" cy="2733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0" t="6576" r="5604" b="89688"/>
          <a:stretch/>
        </p:blipFill>
        <p:spPr>
          <a:xfrm>
            <a:off x="6834370" y="5763740"/>
            <a:ext cx="876146" cy="1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pic>
        <p:nvPicPr>
          <p:cNvPr id="8" name="Picture 13" descr="D:\temp\Arun\Proposals\QCS_Supereme_Educational_Council\PNGs\Benefi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060575"/>
            <a:ext cx="31988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90210" y="1805707"/>
            <a:ext cx="7786687" cy="346248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63550" indent="27940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cs typeface="Arial" panose="020B0604020202020204" pitchFamily="34" charset="0"/>
              </a:rPr>
              <a:t>GPS VEHICLE TRACKING: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Comprehensive Vehicle Tracking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Improved conveyance management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Reduced administrative load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Dealing with unforeseen situations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Effective Route Management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Improved Customer Service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Increased Utilization from your fleets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Enhanced  Vehicle &amp; Driver Safety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Reduced Operational Costs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Reduced fuel costs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000500" y="269875"/>
            <a:ext cx="2879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Key 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</a:rPr>
              <a:t>Benefits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71023" y="5118100"/>
            <a:ext cx="30871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Save Money &amp; Time</a:t>
            </a:r>
          </a:p>
        </p:txBody>
      </p:sp>
    </p:spTree>
    <p:extLst>
      <p:ext uri="{BB962C8B-B14F-4D97-AF65-F5344CB8AC3E}">
        <p14:creationId xmlns:p14="http://schemas.microsoft.com/office/powerpoint/2010/main" val="9261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1674812" y="1379510"/>
            <a:ext cx="5534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ea typeface="Microsoft YaHei"/>
                <a:cs typeface="Arial" panose="020B0604020202020204" pitchFamily="34" charset="0"/>
              </a:rPr>
              <a:t>Any Questions and Feedbacks?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2245574"/>
              </p:ext>
            </p:extLst>
          </p:nvPr>
        </p:nvGraphicFramePr>
        <p:xfrm>
          <a:off x="101605" y="3165258"/>
          <a:ext cx="8847013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14625" y="319088"/>
            <a:ext cx="48466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GPS Vehicle Tracking and Fleet Management Solutions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988" y="2563730"/>
            <a:ext cx="839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Please feel free to contact us at +974 30 255 927 | muhasin@carecomqatar.com</a:t>
            </a:r>
          </a:p>
        </p:txBody>
      </p:sp>
    </p:spTree>
    <p:extLst>
      <p:ext uri="{BB962C8B-B14F-4D97-AF65-F5344CB8AC3E}">
        <p14:creationId xmlns:p14="http://schemas.microsoft.com/office/powerpoint/2010/main" val="237778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39" y="1433103"/>
            <a:ext cx="3715268" cy="147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0607" y="1880472"/>
            <a:ext cx="21502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introduces</a:t>
            </a:r>
            <a:r>
              <a:rPr lang="en-US" sz="33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3" y="2676321"/>
            <a:ext cx="7426016" cy="1683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4619" y="4900613"/>
            <a:ext cx="381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Guaranteed to amaze you.</a:t>
            </a:r>
          </a:p>
        </p:txBody>
      </p:sp>
    </p:spTree>
    <p:extLst>
      <p:ext uri="{BB962C8B-B14F-4D97-AF65-F5344CB8AC3E}">
        <p14:creationId xmlns:p14="http://schemas.microsoft.com/office/powerpoint/2010/main" val="89893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425679"/>
            <a:ext cx="91440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 dirty="0">
              <a:solidFill>
                <a:srgbClr val="FFFFFF"/>
              </a:solidFill>
              <a:latin typeface="Calibri"/>
              <a:ea typeface="Microsoft YaHei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61925" y="5480447"/>
            <a:ext cx="8982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GPS VEHICLE TRACKING – LOGISTICS &amp; FLEET MANAGEMENT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106181" y="351691"/>
            <a:ext cx="5507954" cy="3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17375E"/>
                </a:solidFill>
                <a:cs typeface="Arial" panose="020B0604020202020204" pitchFamily="34" charset="0"/>
              </a:rPr>
              <a:t>GPS Vehicle Tracking and Fleet Management Solutions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590"/>
            <a:ext cx="9144000" cy="33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678217"/>
            <a:ext cx="78438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238125" defTabSz="119063"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119063"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119063"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119063"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119063"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1906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1906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1906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19063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CURRENT CHALLENGES OF FLEET MANAGEMENT</a:t>
            </a:r>
          </a:p>
        </p:txBody>
      </p:sp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249238" y="2118631"/>
            <a:ext cx="86439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Real time monitoring the status and position of the vehicle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Unnecessary idling identification of the vehicle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Unauthorized usage of the vehicle not diligently monitored 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Tracking of late arrival and late departure of vehicle at the designated location is a tedious task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Difficulty in fleet maintaining &amp; track of service records of vehicle</a:t>
            </a:r>
          </a:p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300" dirty="0">
                <a:solidFill>
                  <a:srgbClr val="000000"/>
                </a:solidFill>
                <a:cs typeface="Arial" panose="020B0604020202020204" pitchFamily="34" charset="0"/>
              </a:rPr>
              <a:t>Waiting for the vehicle for long time, holds up other works in the priority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73949" y="410091"/>
            <a:ext cx="48466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GPS Vehicle Tracking and Fleet Management Solutions</a:t>
            </a:r>
          </a:p>
        </p:txBody>
      </p:sp>
    </p:spTree>
    <p:extLst>
      <p:ext uri="{BB962C8B-B14F-4D97-AF65-F5344CB8AC3E}">
        <p14:creationId xmlns:p14="http://schemas.microsoft.com/office/powerpoint/2010/main" val="231215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pic>
        <p:nvPicPr>
          <p:cNvPr id="8" name="Picture 33" descr="C:\Documents and Settings\arunkumar.j\Desktop\PPT_Review\Reference_Images\017872-blue-jelly-icon-symbols-shapes-shapes-circle-cle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9418"/>
            <a:ext cx="9144000" cy="5334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3200400"/>
            <a:ext cx="1554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55875" y="3884613"/>
            <a:ext cx="403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Trinetra Web-Application / Mobile Application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116383" y="275153"/>
            <a:ext cx="57451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Trinetra Software Key Features – Web Based Anytime Anywhere</a:t>
            </a:r>
          </a:p>
        </p:txBody>
      </p: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6227763" y="1576388"/>
            <a:ext cx="1600200" cy="1138237"/>
            <a:chOff x="6019800" y="2874118"/>
            <a:chExt cx="2286000" cy="1316886"/>
          </a:xfrm>
        </p:grpSpPr>
        <p:pic>
          <p:nvPicPr>
            <p:cNvPr id="13" name="Picture 12" descr="Monito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9800" y="3353486"/>
              <a:ext cx="2286000" cy="837518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54"/>
            <p:cNvSpPr txBox="1">
              <a:spLocks noChangeArrowheads="1"/>
            </p:cNvSpPr>
            <p:nvPr/>
          </p:nvSpPr>
          <p:spPr bwMode="auto">
            <a:xfrm>
              <a:off x="6575389" y="2874118"/>
              <a:ext cx="1337291" cy="35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400" b="1" dirty="0">
                  <a:solidFill>
                    <a:schemeClr val="tx1"/>
                  </a:solidFill>
                </a:rPr>
                <a:t>Monitor</a:t>
              </a:r>
            </a:p>
          </p:txBody>
        </p:sp>
      </p:grpSp>
      <p:pic>
        <p:nvPicPr>
          <p:cNvPr id="15" name="Picture 14" descr="Alarm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84888" y="5056188"/>
            <a:ext cx="1928812" cy="914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55"/>
          <p:cNvSpPr txBox="1">
            <a:spLocks noChangeArrowheads="1"/>
          </p:cNvSpPr>
          <p:nvPr/>
        </p:nvSpPr>
        <p:spPr bwMode="auto">
          <a:xfrm>
            <a:off x="6657975" y="4692650"/>
            <a:ext cx="79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>
                <a:solidFill>
                  <a:schemeClr val="tx1"/>
                </a:solidFill>
              </a:rPr>
              <a:t>Alarms</a:t>
            </a:r>
          </a:p>
        </p:txBody>
      </p: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3851275" y="1163638"/>
            <a:ext cx="1447800" cy="1058862"/>
            <a:chOff x="5562600" y="1330139"/>
            <a:chExt cx="2057400" cy="1423883"/>
          </a:xfrm>
        </p:grpSpPr>
        <p:pic>
          <p:nvPicPr>
            <p:cNvPr id="18" name="Picture 17" descr="Dashboard.bmp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2600" y="1904388"/>
              <a:ext cx="2057400" cy="84963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57"/>
            <p:cNvSpPr txBox="1">
              <a:spLocks noChangeArrowheads="1"/>
            </p:cNvSpPr>
            <p:nvPr/>
          </p:nvSpPr>
          <p:spPr bwMode="auto">
            <a:xfrm>
              <a:off x="5734836" y="1330139"/>
              <a:ext cx="1690696" cy="41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chemeClr val="tx1"/>
                  </a:solidFill>
                </a:rPr>
                <a:t>Dash Board</a:t>
              </a:r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4000500" y="5053013"/>
            <a:ext cx="1219200" cy="1343025"/>
            <a:chOff x="3810000" y="1018579"/>
            <a:chExt cx="1219200" cy="1343621"/>
          </a:xfrm>
        </p:grpSpPr>
        <p:pic>
          <p:nvPicPr>
            <p:cNvPr id="21" name="Picture 20" descr="Landmark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10000" y="1447394"/>
              <a:ext cx="1219200" cy="91480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58"/>
            <p:cNvSpPr txBox="1">
              <a:spLocks noChangeArrowheads="1"/>
            </p:cNvSpPr>
            <p:nvPr/>
          </p:nvSpPr>
          <p:spPr bwMode="auto">
            <a:xfrm>
              <a:off x="3879941" y="1018579"/>
              <a:ext cx="11400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chemeClr val="tx1"/>
                  </a:solidFill>
                </a:rPr>
                <a:t>Landmarks</a:t>
              </a:r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>
            <a:off x="395288" y="2963863"/>
            <a:ext cx="1600200" cy="1435100"/>
            <a:chOff x="1143000" y="2604145"/>
            <a:chExt cx="1600200" cy="1434455"/>
          </a:xfrm>
        </p:grpSpPr>
        <p:pic>
          <p:nvPicPr>
            <p:cNvPr id="24" name="Picture 23" descr="Reports png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43000" y="3048445"/>
              <a:ext cx="1600200" cy="99015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59"/>
            <p:cNvSpPr txBox="1">
              <a:spLocks noChangeArrowheads="1"/>
            </p:cNvSpPr>
            <p:nvPr/>
          </p:nvSpPr>
          <p:spPr bwMode="auto">
            <a:xfrm>
              <a:off x="1503040" y="2604145"/>
              <a:ext cx="8611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chemeClr val="tx1"/>
                  </a:solidFill>
                </a:rPr>
                <a:t>Reports</a:t>
              </a:r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405688" y="2963863"/>
            <a:ext cx="1219200" cy="1460500"/>
            <a:chOff x="6324600" y="4559994"/>
            <a:chExt cx="1219200" cy="1459806"/>
          </a:xfrm>
        </p:grpSpPr>
        <p:sp>
          <p:nvSpPr>
            <p:cNvPr id="27" name="TextBox 56"/>
            <p:cNvSpPr txBox="1">
              <a:spLocks noChangeArrowheads="1"/>
            </p:cNvSpPr>
            <p:nvPr/>
          </p:nvSpPr>
          <p:spPr bwMode="auto">
            <a:xfrm>
              <a:off x="6515000" y="4559994"/>
              <a:ext cx="825896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chemeClr val="tx1"/>
                  </a:solidFill>
                </a:rPr>
                <a:t>History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28" name="Picture 36" descr="C:\Documents and Settings\arunkumar.j\Desktop\Presentation\History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24600" y="4953507"/>
              <a:ext cx="1219200" cy="106629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200150" y="4692650"/>
            <a:ext cx="1643063" cy="1135063"/>
            <a:chOff x="6286500" y="3561606"/>
            <a:chExt cx="2714625" cy="1624757"/>
          </a:xfrm>
        </p:grpSpPr>
        <p:pic>
          <p:nvPicPr>
            <p:cNvPr id="30" name="Picture 12" descr="D:\temp\Arun\Proposals\QCS_Supereme_Educational_Council\PNGs\Geozone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286500" y="4213782"/>
              <a:ext cx="2714625" cy="97258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58"/>
            <p:cNvSpPr txBox="1">
              <a:spLocks noChangeArrowheads="1"/>
            </p:cNvSpPr>
            <p:nvPr/>
          </p:nvSpPr>
          <p:spPr bwMode="auto">
            <a:xfrm>
              <a:off x="6767872" y="3561606"/>
              <a:ext cx="1716719" cy="44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chemeClr val="tx1"/>
                  </a:solidFill>
                </a:rPr>
                <a:t>Geozones</a:t>
              </a:r>
            </a:p>
          </p:txBody>
        </p:sp>
      </p:grpSp>
      <p:grpSp>
        <p:nvGrpSpPr>
          <p:cNvPr id="32" name="Group 67"/>
          <p:cNvGrpSpPr>
            <a:grpSpLocks/>
          </p:cNvGrpSpPr>
          <p:nvPr/>
        </p:nvGrpSpPr>
        <p:grpSpPr bwMode="auto">
          <a:xfrm>
            <a:off x="1258888" y="1379538"/>
            <a:ext cx="1600200" cy="1228725"/>
            <a:chOff x="1447800" y="4563173"/>
            <a:chExt cx="1600200" cy="1228027"/>
          </a:xfrm>
        </p:grpSpPr>
        <p:pic>
          <p:nvPicPr>
            <p:cNvPr id="33" name="Picture 32" descr="Configuration Png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47800" y="4953476"/>
              <a:ext cx="1600200" cy="83772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60"/>
            <p:cNvSpPr txBox="1">
              <a:spLocks noChangeArrowheads="1"/>
            </p:cNvSpPr>
            <p:nvPr/>
          </p:nvSpPr>
          <p:spPr bwMode="auto">
            <a:xfrm>
              <a:off x="1516360" y="4563173"/>
              <a:ext cx="1455848" cy="307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1400" b="1">
                  <a:solidFill>
                    <a:schemeClr val="tx1"/>
                  </a:solidFill>
                </a:rPr>
                <a:t>Configurations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22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sp>
        <p:nvSpPr>
          <p:cNvPr id="10" name="Rounded Rectangle 16"/>
          <p:cNvSpPr/>
          <p:nvPr/>
        </p:nvSpPr>
        <p:spPr bwMode="auto">
          <a:xfrm>
            <a:off x="294786" y="1412875"/>
            <a:ext cx="3903663" cy="4032250"/>
          </a:xfrm>
          <a:prstGeom prst="roundRect">
            <a:avLst/>
          </a:prstGeom>
          <a:solidFill>
            <a:srgbClr val="FC761C"/>
          </a:solidFill>
          <a:ln>
            <a:solidFill>
              <a:srgbClr val="FB751C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TRINETRA KEY OFFERINGS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monitoring of the vehicle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of records on locations and status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alerts &amp; notifications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alerts easily based on violations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 fleet management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oriented reports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Geozones &amp; landmarks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drivers behavior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024553" y="304151"/>
            <a:ext cx="3815862" cy="3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 b="1" dirty="0">
                <a:solidFill>
                  <a:srgbClr val="17375E"/>
                </a:solidFill>
              </a:rPr>
              <a:t>Fleet Management Working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84" y="1644162"/>
            <a:ext cx="3347476" cy="33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8113" y="1125538"/>
            <a:ext cx="6810375" cy="1430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USER FRIENDLY DASHBOARD: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Provides summarized fleet data in easy-to-understand charts and graphs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Enables to view the snap shot of entire fleet in one screen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Option to export the summarized data along with the chart in PDF and Excel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20650" y="2565400"/>
            <a:ext cx="72151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en-US" sz="1600" b="1" dirty="0" bmk="_Toc390524942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MONITOR: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Provides real time location &amp; status of the vehicle in the digitalized map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Displays the warning and critical alerts generated in the last 24 hours with status indication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User can map the position of the selected vehicles by selecting it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Full screen view to view the list of the vehicle status in the selected fleet</a:t>
            </a:r>
          </a:p>
          <a:p>
            <a:pPr algn="just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601272" y="3099900"/>
            <a:ext cx="1219200" cy="1121188"/>
            <a:chOff x="7572407" y="2309275"/>
            <a:chExt cx="1428752" cy="648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Monitor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7572407" y="2500423"/>
              <a:ext cx="1428752" cy="4570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54"/>
            <p:cNvSpPr txBox="1">
              <a:spLocks noChangeArrowheads="1"/>
            </p:cNvSpPr>
            <p:nvPr/>
          </p:nvSpPr>
          <p:spPr bwMode="auto">
            <a:xfrm>
              <a:off x="7826107" y="2309275"/>
              <a:ext cx="1128372" cy="1295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en-US" sz="1400" b="1" dirty="0">
                  <a:solidFill>
                    <a:schemeClr val="tx1"/>
                  </a:solidFill>
                </a:rPr>
                <a:t>Monitor</a:t>
              </a:r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615998" y="1425874"/>
            <a:ext cx="1189749" cy="995014"/>
            <a:chOff x="7124245" y="1442060"/>
            <a:chExt cx="943091" cy="12659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TextBox 57"/>
            <p:cNvSpPr txBox="1">
              <a:spLocks noChangeArrowheads="1"/>
            </p:cNvSpPr>
            <p:nvPr/>
          </p:nvSpPr>
          <p:spPr bwMode="auto">
            <a:xfrm>
              <a:off x="7124245" y="1442060"/>
              <a:ext cx="943091" cy="39157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400" b="1" dirty="0">
                  <a:solidFill>
                    <a:schemeClr val="tx1"/>
                  </a:solidFill>
                </a:rPr>
                <a:t>Dash Board</a:t>
              </a:r>
            </a:p>
          </p:txBody>
        </p:sp>
        <p:pic>
          <p:nvPicPr>
            <p:cNvPr id="11" name="Picture 20" descr="D:\temp\Arun\Proposals\QCS_Supereme_Educational_Council\PNGs\Dashboar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57874" y="1835461"/>
              <a:ext cx="767612" cy="872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2875" y="4614863"/>
            <a:ext cx="87868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en-US" sz="1600" b="1" dirty="0" bmk="_Toc390524943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HiSTORY: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View the entire trip of the vehicle for the specified duration on the map with current position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Provides the information of point that is plotted in the map when the cursor is placed over it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Lists various trip information like physical location, date and time, speed, message details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Direction of travel in the grid along with the commands sent to the vehicle &amp; its related details</a:t>
            </a:r>
          </a:p>
          <a:p>
            <a:pPr algn="just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082296" y="206849"/>
            <a:ext cx="56149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Trinetra Software Key Features – Web Based Anytime Anywhere</a:t>
            </a: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7765578" y="4872326"/>
            <a:ext cx="890587" cy="1148962"/>
            <a:chOff x="7286644" y="4050313"/>
            <a:chExt cx="1218574" cy="13789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36" descr="C:\Documents and Settings\arunkumar.j\Desktop\Presentation\History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86644" y="4362312"/>
              <a:ext cx="1218574" cy="10669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54"/>
            <p:cNvSpPr txBox="1">
              <a:spLocks noChangeArrowheads="1"/>
            </p:cNvSpPr>
            <p:nvPr/>
          </p:nvSpPr>
          <p:spPr bwMode="auto">
            <a:xfrm>
              <a:off x="7316709" y="4050313"/>
              <a:ext cx="1128371" cy="4464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sz="1400" b="1" dirty="0">
                  <a:solidFill>
                    <a:schemeClr val="tx1"/>
                  </a:solidFill>
                </a:rPr>
                <a:t>History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9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263" y="2970213"/>
            <a:ext cx="732948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GEOZONES: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Create and manage rectangular, circular and polygon geozone using this module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The user can set and receive notifications with configuring, severity levels, direction for which the school bus has to trigger the message (None / In / Out / Both) &amp; list of users to whom the notification related to the geozone has to be given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571109" y="3284984"/>
            <a:ext cx="1214438" cy="800492"/>
            <a:chOff x="6286516" y="3828192"/>
            <a:chExt cx="2714625" cy="16049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12" descr="D:\temp\Arun\Proposals\QCS_Supereme_Educational_Council\PNGs\Geozon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86516" y="4462371"/>
              <a:ext cx="2714625" cy="9707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58"/>
            <p:cNvSpPr txBox="1">
              <a:spLocks noChangeArrowheads="1"/>
            </p:cNvSpPr>
            <p:nvPr/>
          </p:nvSpPr>
          <p:spPr bwMode="auto">
            <a:xfrm>
              <a:off x="6505599" y="3828192"/>
              <a:ext cx="2324379" cy="6170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dirty="0" err="1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Geozones</a:t>
              </a:r>
              <a:endPara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7601272" y="4941168"/>
            <a:ext cx="1219200" cy="930275"/>
            <a:chOff x="7142163" y="1253067"/>
            <a:chExt cx="1219200" cy="13266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 descr="Landmark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2163" y="1665089"/>
              <a:ext cx="1219200" cy="914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58"/>
            <p:cNvSpPr txBox="1">
              <a:spLocks noChangeArrowheads="1"/>
            </p:cNvSpPr>
            <p:nvPr/>
          </p:nvSpPr>
          <p:spPr bwMode="auto">
            <a:xfrm>
              <a:off x="7182048" y="1253067"/>
              <a:ext cx="1144390" cy="43890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Landmarks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1925" y="4733925"/>
            <a:ext cx="6858000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Landmarks: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Create and manage custom landmarks by Street Address or by Geo location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When the school bus reaches a particular landmark instead of the street address or physical location the landmark will be displayed in the vehicle trip history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58750" y="919163"/>
            <a:ext cx="714375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/>
            </a:pPr>
            <a:r>
              <a:rPr lang="en-US" sz="1600" b="1" dirty="0" bmk="_Toc390524944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ALERTS: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Provides the list of alerts generated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Acknowledge or close the selected alerts. Bulk acknowledgement / close of alarms is possible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28575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858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Search for the alerts generated based on the fleet, severity, status, duration and the user who have acknowledged and/or closed the alert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375847" y="1465039"/>
            <a:ext cx="1428750" cy="1013047"/>
            <a:chOff x="7286644" y="4487648"/>
            <a:chExt cx="1643074" cy="10130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 descr="Alarms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7286644" y="4722822"/>
              <a:ext cx="1643074" cy="7778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55"/>
            <p:cNvSpPr txBox="1">
              <a:spLocks noChangeArrowheads="1"/>
            </p:cNvSpPr>
            <p:nvPr/>
          </p:nvSpPr>
          <p:spPr bwMode="auto">
            <a:xfrm>
              <a:off x="7658423" y="4487648"/>
              <a:ext cx="912898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Alarms</a:t>
              </a: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048731" y="241689"/>
            <a:ext cx="5761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Trinetra Software Key </a:t>
            </a:r>
            <a:r>
              <a:rPr lang="en-US" altLang="en-US" sz="1400" b="1" dirty="0">
                <a:solidFill>
                  <a:srgbClr val="002060"/>
                </a:solidFill>
                <a:cs typeface="Arial" panose="020B0604020202020204" pitchFamily="34" charset="0"/>
              </a:rPr>
              <a:t>Features</a:t>
            </a:r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 – Web Based Anytime Anywhere</a:t>
            </a:r>
          </a:p>
        </p:txBody>
      </p:sp>
    </p:spTree>
    <p:extLst>
      <p:ext uri="{BB962C8B-B14F-4D97-AF65-F5344CB8AC3E}">
        <p14:creationId xmlns:p14="http://schemas.microsoft.com/office/powerpoint/2010/main" val="8891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2"/>
          <a:stretch/>
        </p:blipFill>
        <p:spPr>
          <a:xfrm>
            <a:off x="7697283" y="110309"/>
            <a:ext cx="1195892" cy="549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9"/>
            <a:ext cx="1974300" cy="7821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14313" y="4605338"/>
            <a:ext cx="7172325" cy="2424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CONFIGURATIONS: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A user friendly configuration panel allows you to manage your fleet based on user privileges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		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- 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User management                       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- 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Vehicle Management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		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- 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Fleet Management                       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- 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School management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		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- 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Scheduling of Commands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ea typeface="Microsoft YaHei"/>
              <a:cs typeface="Microsoft YaHei"/>
            </a:endParaRPr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7362805" y="4807991"/>
            <a:ext cx="1544433" cy="1357313"/>
            <a:chOff x="6752865" y="1000125"/>
            <a:chExt cx="2087767" cy="11953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 descr="Configuration Pn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928732" y="1356645"/>
              <a:ext cx="1600906" cy="8388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60"/>
            <p:cNvSpPr txBox="1">
              <a:spLocks noChangeArrowheads="1"/>
            </p:cNvSpPr>
            <p:nvPr/>
          </p:nvSpPr>
          <p:spPr bwMode="auto">
            <a:xfrm>
              <a:off x="6752865" y="1000125"/>
              <a:ext cx="2087767" cy="2710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Configurations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39713" y="2827338"/>
            <a:ext cx="71469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REPORTS: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The software has a comprehensive list of reports that will help in decision making.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Schedule and receive reports on predefined intervals such as daily, weekly, monthly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		-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Standard Report			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Fleet Maintenance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		-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Driver Management 		        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Vehicle Utilization</a:t>
            </a:r>
          </a:p>
        </p:txBody>
      </p:sp>
      <p:grpSp>
        <p:nvGrpSpPr>
          <p:cNvPr id="24" name="Group 66"/>
          <p:cNvGrpSpPr>
            <a:grpSpLocks/>
          </p:cNvGrpSpPr>
          <p:nvPr/>
        </p:nvGrpSpPr>
        <p:grpSpPr bwMode="auto">
          <a:xfrm>
            <a:off x="7444258" y="3172445"/>
            <a:ext cx="1285875" cy="1336675"/>
            <a:chOff x="1383030" y="2780663"/>
            <a:chExt cx="1360170" cy="12579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24" descr="Reports pn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3030" y="3046592"/>
              <a:ext cx="1360170" cy="9920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59"/>
            <p:cNvSpPr txBox="1">
              <a:spLocks noChangeArrowheads="1"/>
            </p:cNvSpPr>
            <p:nvPr/>
          </p:nvSpPr>
          <p:spPr bwMode="auto">
            <a:xfrm>
              <a:off x="1638814" y="2780663"/>
              <a:ext cx="910881" cy="2897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rPr>
                <a:t>Reports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55588" y="1027113"/>
            <a:ext cx="69088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FLEET MAINTENANCE: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Manage services and maintenance for vehicles based on Odometer / Engine Hours / Time based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Track planned cost Vs Actual Cost for the service plan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Manage Email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/ notification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for services nearing maintenance due period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7236296" y="1196752"/>
            <a:ext cx="1731962" cy="1508125"/>
            <a:chOff x="7220887" y="1192388"/>
            <a:chExt cx="1733168" cy="15079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7220887" y="1192388"/>
              <a:ext cx="1733168" cy="3755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</a:rPr>
                <a:t>Fleet Maintenance</a:t>
              </a:r>
            </a:p>
          </p:txBody>
        </p:sp>
        <p:pic>
          <p:nvPicPr>
            <p:cNvPr id="30" name="Picture 29" descr="http://www.trinetrawireless.com/wp-content/uploads/2014/07/gps-school-bus.jpg"/>
            <p:cNvPicPr/>
            <p:nvPr/>
          </p:nvPicPr>
          <p:blipFill>
            <a:blip r:embed="rId6"/>
            <a:srcRect l="42949"/>
            <a:stretch>
              <a:fillRect/>
            </a:stretch>
          </p:blipFill>
          <p:spPr bwMode="auto">
            <a:xfrm>
              <a:off x="7386102" y="1571752"/>
              <a:ext cx="1428156" cy="112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FFFFFF">
                  <a:lumMod val="85000"/>
                </a:srgbClr>
              </a:outerShdw>
            </a:effectLst>
          </p:spPr>
        </p:pic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268538" y="188913"/>
            <a:ext cx="59769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17375E"/>
                </a:solidFill>
                <a:cs typeface="Arial" panose="020B0604020202020204" pitchFamily="34" charset="0"/>
              </a:rPr>
              <a:t>Trinetra Software Key Features – Web Based Anytime Anywhere</a:t>
            </a:r>
          </a:p>
        </p:txBody>
      </p:sp>
    </p:spTree>
    <p:extLst>
      <p:ext uri="{BB962C8B-B14F-4D97-AF65-F5344CB8AC3E}">
        <p14:creationId xmlns:p14="http://schemas.microsoft.com/office/powerpoint/2010/main" val="34392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695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 Parveen</dc:creator>
  <cp:lastModifiedBy>ABDUL SHUKKUR</cp:lastModifiedBy>
  <cp:revision>17</cp:revision>
  <dcterms:created xsi:type="dcterms:W3CDTF">2016-10-01T16:06:24Z</dcterms:created>
  <dcterms:modified xsi:type="dcterms:W3CDTF">2017-03-22T21:20:24Z</dcterms:modified>
</cp:coreProperties>
</file>